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10693400" cy="15122525"/>
  <p:notesSz cx="6858000" cy="9144000"/>
  <p:defaultTextStyle>
    <a:defPPr>
      <a:defRPr lang="el-GR"/>
    </a:defPPr>
    <a:lvl1pPr marL="0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37134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74268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211403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48537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85670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422805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159938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97072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3">
          <p15:clr>
            <a:srgbClr val="A4A3A4"/>
          </p15:clr>
        </p15:guide>
        <p15:guide id="2" pos="336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2130" y="-1050"/>
      </p:cViewPr>
      <p:guideLst>
        <p:guide orient="horz" pos="4763"/>
        <p:guide pos="3369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0" d="100"/>
          <a:sy n="80" d="100"/>
        </p:scale>
        <p:origin x="-1974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E4F67A-6E59-42EE-93E4-7FD5D5C5B49A}" type="datetimeFigureOut">
              <a:rPr lang="el-GR" smtClean="0"/>
              <a:t>23/9/2021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685800"/>
            <a:ext cx="24257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CB39D6-3921-44C5-B599-C8A52704EC3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45312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802006" y="4697787"/>
            <a:ext cx="9089390" cy="3241542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604010" y="8569432"/>
            <a:ext cx="7485380" cy="386464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371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742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21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4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856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422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1599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970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23/9/2021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23/9/2021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8140723" y="1130693"/>
            <a:ext cx="2526686" cy="24084021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560663" y="1130693"/>
            <a:ext cx="7401839" cy="24084021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23/9/2021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23/9/2021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844705" y="9717626"/>
            <a:ext cx="9089390" cy="3003501"/>
          </a:xfrm>
        </p:spPr>
        <p:txBody>
          <a:bodyPr anchor="t"/>
          <a:lstStyle>
            <a:lvl1pPr algn="l">
              <a:defRPr sz="6500" b="1" cap="all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844705" y="6409575"/>
            <a:ext cx="9089390" cy="3308051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37134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74268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211403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4pPr>
            <a:lvl5pPr marL="2948537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5pPr>
            <a:lvl6pPr marL="368567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6pPr>
            <a:lvl7pPr marL="4422805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7pPr>
            <a:lvl8pPr marL="5159938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8pPr>
            <a:lvl9pPr marL="5897072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23/9/2021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560662" y="6588099"/>
            <a:ext cx="4964263" cy="18626612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703147" y="6588099"/>
            <a:ext cx="4964263" cy="18626612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23/9/2021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4671" y="605605"/>
            <a:ext cx="9624060" cy="2520421"/>
          </a:xfrm>
        </p:spPr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4672" y="3385066"/>
            <a:ext cx="4724775" cy="1410734"/>
          </a:xfrm>
        </p:spPr>
        <p:txBody>
          <a:bodyPr anchor="b"/>
          <a:lstStyle>
            <a:lvl1pPr marL="0" indent="0">
              <a:buNone/>
              <a:defRPr sz="3900" b="1"/>
            </a:lvl1pPr>
            <a:lvl2pPr marL="737134" indent="0">
              <a:buNone/>
              <a:defRPr sz="3200" b="1"/>
            </a:lvl2pPr>
            <a:lvl3pPr marL="1474268" indent="0">
              <a:buNone/>
              <a:defRPr sz="2900" b="1"/>
            </a:lvl3pPr>
            <a:lvl4pPr marL="2211403" indent="0">
              <a:buNone/>
              <a:defRPr sz="2500" b="1"/>
            </a:lvl4pPr>
            <a:lvl5pPr marL="2948537" indent="0">
              <a:buNone/>
              <a:defRPr sz="2500" b="1"/>
            </a:lvl5pPr>
            <a:lvl6pPr marL="3685670" indent="0">
              <a:buNone/>
              <a:defRPr sz="2500" b="1"/>
            </a:lvl6pPr>
            <a:lvl7pPr marL="4422805" indent="0">
              <a:buNone/>
              <a:defRPr sz="2500" b="1"/>
            </a:lvl7pPr>
            <a:lvl8pPr marL="5159938" indent="0">
              <a:buNone/>
              <a:defRPr sz="2500" b="1"/>
            </a:lvl8pPr>
            <a:lvl9pPr marL="5897072" indent="0">
              <a:buNone/>
              <a:defRPr sz="25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34672" y="4795800"/>
            <a:ext cx="4724775" cy="8712956"/>
          </a:xfrm>
        </p:spPr>
        <p:txBody>
          <a:bodyPr/>
          <a:lstStyle>
            <a:lvl1pPr>
              <a:defRPr sz="39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5432100" y="3385066"/>
            <a:ext cx="4726632" cy="1410734"/>
          </a:xfrm>
        </p:spPr>
        <p:txBody>
          <a:bodyPr anchor="b"/>
          <a:lstStyle>
            <a:lvl1pPr marL="0" indent="0">
              <a:buNone/>
              <a:defRPr sz="3900" b="1"/>
            </a:lvl1pPr>
            <a:lvl2pPr marL="737134" indent="0">
              <a:buNone/>
              <a:defRPr sz="3200" b="1"/>
            </a:lvl2pPr>
            <a:lvl3pPr marL="1474268" indent="0">
              <a:buNone/>
              <a:defRPr sz="2900" b="1"/>
            </a:lvl3pPr>
            <a:lvl4pPr marL="2211403" indent="0">
              <a:buNone/>
              <a:defRPr sz="2500" b="1"/>
            </a:lvl4pPr>
            <a:lvl5pPr marL="2948537" indent="0">
              <a:buNone/>
              <a:defRPr sz="2500" b="1"/>
            </a:lvl5pPr>
            <a:lvl6pPr marL="3685670" indent="0">
              <a:buNone/>
              <a:defRPr sz="2500" b="1"/>
            </a:lvl6pPr>
            <a:lvl7pPr marL="4422805" indent="0">
              <a:buNone/>
              <a:defRPr sz="2500" b="1"/>
            </a:lvl7pPr>
            <a:lvl8pPr marL="5159938" indent="0">
              <a:buNone/>
              <a:defRPr sz="2500" b="1"/>
            </a:lvl8pPr>
            <a:lvl9pPr marL="5897072" indent="0">
              <a:buNone/>
              <a:defRPr sz="25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5432100" y="4795800"/>
            <a:ext cx="4726632" cy="8712956"/>
          </a:xfrm>
        </p:spPr>
        <p:txBody>
          <a:bodyPr/>
          <a:lstStyle>
            <a:lvl1pPr>
              <a:defRPr sz="39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23/9/2021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23/9/2021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23/9/2021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4671" y="602100"/>
            <a:ext cx="3518056" cy="2562428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180821" y="602102"/>
            <a:ext cx="5977908" cy="12906656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9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534671" y="3164531"/>
            <a:ext cx="3518056" cy="10344228"/>
          </a:xfrm>
        </p:spPr>
        <p:txBody>
          <a:bodyPr/>
          <a:lstStyle>
            <a:lvl1pPr marL="0" indent="0">
              <a:buNone/>
              <a:defRPr sz="2300"/>
            </a:lvl1pPr>
            <a:lvl2pPr marL="737134" indent="0">
              <a:buNone/>
              <a:defRPr sz="2000"/>
            </a:lvl2pPr>
            <a:lvl3pPr marL="1474268" indent="0">
              <a:buNone/>
              <a:defRPr sz="1600"/>
            </a:lvl3pPr>
            <a:lvl4pPr marL="2211403" indent="0">
              <a:buNone/>
              <a:defRPr sz="1500"/>
            </a:lvl4pPr>
            <a:lvl5pPr marL="2948537" indent="0">
              <a:buNone/>
              <a:defRPr sz="1500"/>
            </a:lvl5pPr>
            <a:lvl6pPr marL="3685670" indent="0">
              <a:buNone/>
              <a:defRPr sz="1500"/>
            </a:lvl6pPr>
            <a:lvl7pPr marL="4422805" indent="0">
              <a:buNone/>
              <a:defRPr sz="1500"/>
            </a:lvl7pPr>
            <a:lvl8pPr marL="5159938" indent="0">
              <a:buNone/>
              <a:defRPr sz="1500"/>
            </a:lvl8pPr>
            <a:lvl9pPr marL="5897072" indent="0">
              <a:buNone/>
              <a:defRPr sz="15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23/9/2021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095982" y="10585768"/>
            <a:ext cx="6416040" cy="124971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095982" y="1351227"/>
            <a:ext cx="6416040" cy="9073515"/>
          </a:xfrm>
        </p:spPr>
        <p:txBody>
          <a:bodyPr/>
          <a:lstStyle>
            <a:lvl1pPr marL="0" indent="0">
              <a:buNone/>
              <a:defRPr sz="5200"/>
            </a:lvl1pPr>
            <a:lvl2pPr marL="737134" indent="0">
              <a:buNone/>
              <a:defRPr sz="4500"/>
            </a:lvl2pPr>
            <a:lvl3pPr marL="1474268" indent="0">
              <a:buNone/>
              <a:defRPr sz="3900"/>
            </a:lvl3pPr>
            <a:lvl4pPr marL="2211403" indent="0">
              <a:buNone/>
              <a:defRPr sz="3200"/>
            </a:lvl4pPr>
            <a:lvl5pPr marL="2948537" indent="0">
              <a:buNone/>
              <a:defRPr sz="3200"/>
            </a:lvl5pPr>
            <a:lvl6pPr marL="3685670" indent="0">
              <a:buNone/>
              <a:defRPr sz="3200"/>
            </a:lvl6pPr>
            <a:lvl7pPr marL="4422805" indent="0">
              <a:buNone/>
              <a:defRPr sz="3200"/>
            </a:lvl7pPr>
            <a:lvl8pPr marL="5159938" indent="0">
              <a:buNone/>
              <a:defRPr sz="3200"/>
            </a:lvl8pPr>
            <a:lvl9pPr marL="5897072" indent="0">
              <a:buNone/>
              <a:defRPr sz="32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2095982" y="11835480"/>
            <a:ext cx="6416040" cy="1774795"/>
          </a:xfrm>
        </p:spPr>
        <p:txBody>
          <a:bodyPr/>
          <a:lstStyle>
            <a:lvl1pPr marL="0" indent="0">
              <a:buNone/>
              <a:defRPr sz="2300"/>
            </a:lvl1pPr>
            <a:lvl2pPr marL="737134" indent="0">
              <a:buNone/>
              <a:defRPr sz="2000"/>
            </a:lvl2pPr>
            <a:lvl3pPr marL="1474268" indent="0">
              <a:buNone/>
              <a:defRPr sz="1600"/>
            </a:lvl3pPr>
            <a:lvl4pPr marL="2211403" indent="0">
              <a:buNone/>
              <a:defRPr sz="1500"/>
            </a:lvl4pPr>
            <a:lvl5pPr marL="2948537" indent="0">
              <a:buNone/>
              <a:defRPr sz="1500"/>
            </a:lvl5pPr>
            <a:lvl6pPr marL="3685670" indent="0">
              <a:buNone/>
              <a:defRPr sz="1500"/>
            </a:lvl6pPr>
            <a:lvl7pPr marL="4422805" indent="0">
              <a:buNone/>
              <a:defRPr sz="1500"/>
            </a:lvl7pPr>
            <a:lvl8pPr marL="5159938" indent="0">
              <a:buNone/>
              <a:defRPr sz="1500"/>
            </a:lvl8pPr>
            <a:lvl9pPr marL="5897072" indent="0">
              <a:buNone/>
              <a:defRPr sz="15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23/9/2021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65"/>
            <a:ext cx="10693400" cy="15116995"/>
          </a:xfrm>
          <a:prstGeom prst="rect">
            <a:avLst/>
          </a:prstGeom>
        </p:spPr>
      </p:pic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534671" y="605605"/>
            <a:ext cx="9624060" cy="2520421"/>
          </a:xfrm>
          <a:prstGeom prst="rect">
            <a:avLst/>
          </a:prstGeom>
        </p:spPr>
        <p:txBody>
          <a:bodyPr vert="horz" lIns="147427" tIns="73713" rIns="147427" bIns="73713" rtlCol="0" anchor="ctr">
            <a:normAutofit/>
          </a:bodyPr>
          <a:lstStyle/>
          <a:p>
            <a:r>
              <a:rPr lang="el-GR" dirty="0" err="1"/>
              <a:t>Kλικ</a:t>
            </a:r>
            <a:r>
              <a:rPr lang="el-GR" dirty="0"/>
              <a:t>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4671" y="3528591"/>
            <a:ext cx="9624060" cy="9980167"/>
          </a:xfrm>
          <a:prstGeom prst="rect">
            <a:avLst/>
          </a:prstGeom>
        </p:spPr>
        <p:txBody>
          <a:bodyPr vert="horz" lIns="147427" tIns="73713" rIns="147427" bIns="73713" rtlCol="0">
            <a:normAutofit/>
          </a:bodyPr>
          <a:lstStyle/>
          <a:p>
            <a:pPr lvl="0"/>
            <a:r>
              <a:rPr lang="el-GR" dirty="0" err="1"/>
              <a:t>Kλικ</a:t>
            </a:r>
            <a:r>
              <a:rPr lang="el-GR" dirty="0"/>
              <a:t> για επεξεργασία των στυλ του υποδείγματος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534671" y="14016343"/>
            <a:ext cx="2495127" cy="805135"/>
          </a:xfrm>
          <a:prstGeom prst="rect">
            <a:avLst/>
          </a:prstGeom>
        </p:spPr>
        <p:txBody>
          <a:bodyPr vert="horz" lIns="147427" tIns="73713" rIns="147427" bIns="73713" rtlCol="0" anchor="ctr"/>
          <a:lstStyle>
            <a:lvl1pPr algn="l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3018E-230E-479C-96EF-48C6CCCA17DE}" type="datetimeFigureOut">
              <a:rPr lang="el-GR" smtClean="0"/>
              <a:pPr/>
              <a:t>23/9/2021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653580" y="14016343"/>
            <a:ext cx="3386244" cy="805135"/>
          </a:xfrm>
          <a:prstGeom prst="rect">
            <a:avLst/>
          </a:prstGeom>
        </p:spPr>
        <p:txBody>
          <a:bodyPr vert="horz" lIns="147427" tIns="73713" rIns="147427" bIns="73713" rtlCol="0" anchor="ctr"/>
          <a:lstStyle>
            <a:lvl1pPr algn="ctr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7663604" y="14016343"/>
            <a:ext cx="2495127" cy="805135"/>
          </a:xfrm>
          <a:prstGeom prst="rect">
            <a:avLst/>
          </a:prstGeom>
        </p:spPr>
        <p:txBody>
          <a:bodyPr vert="horz" lIns="147427" tIns="73713" rIns="147427" bIns="73713" rtlCol="0" anchor="ctr"/>
          <a:lstStyle>
            <a:lvl1pPr algn="r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74268" rtl="0" eaLnBrk="1" latinLnBrk="0" hangingPunct="1">
        <a:spcBef>
          <a:spcPct val="0"/>
        </a:spcBef>
        <a:buNone/>
        <a:defRPr sz="7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52850" indent="-552850" algn="l" defTabSz="1474268" rtl="0" eaLnBrk="1" latinLnBrk="0" hangingPunct="1">
        <a:spcBef>
          <a:spcPct val="20000"/>
        </a:spcBef>
        <a:buFont typeface="Arial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1pPr>
      <a:lvl2pPr marL="1197843" indent="-460710" algn="l" defTabSz="1474268" rtl="0" eaLnBrk="1" latinLnBrk="0" hangingPunct="1">
        <a:spcBef>
          <a:spcPct val="20000"/>
        </a:spcBef>
        <a:buFont typeface="Arial" pitchFamily="34" charset="0"/>
        <a:buChar char="–"/>
        <a:defRPr sz="4500" kern="1200">
          <a:solidFill>
            <a:schemeClr val="tx1"/>
          </a:solidFill>
          <a:latin typeface="+mn-lt"/>
          <a:ea typeface="+mn-ea"/>
          <a:cs typeface="+mn-cs"/>
        </a:defRPr>
      </a:lvl2pPr>
      <a:lvl3pPr marL="1842835" indent="-368567" algn="l" defTabSz="1474268" rtl="0" eaLnBrk="1" latinLnBrk="0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3pPr>
      <a:lvl4pPr marL="2579970" indent="-368567" algn="l" defTabSz="1474268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317103" indent="-368567" algn="l" defTabSz="1474268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54237" indent="-368567" algn="l" defTabSz="147426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91372" indent="-368567" algn="l" defTabSz="147426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528505" indent="-368567" algn="l" defTabSz="147426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265640" indent="-368567" algn="l" defTabSz="147426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37134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74268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211403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48537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85670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422805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159938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97072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- TextBox"/>
          <p:cNvSpPr txBox="1"/>
          <p:nvPr/>
        </p:nvSpPr>
        <p:spPr>
          <a:xfrm>
            <a:off x="820292" y="3816846"/>
            <a:ext cx="91450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12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enterprise </a:t>
            </a:r>
            <a:r>
              <a:rPr lang="en-US" sz="12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ANALYSI IATRIKI S.A </a:t>
            </a: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based in</a:t>
            </a: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Central Macedonia </a:t>
            </a: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region, has joined the Action “Digital Saltation” with a total budget of  </a:t>
            </a:r>
            <a:r>
              <a:rPr lang="en-US" sz="12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51,6 million €</a:t>
            </a:r>
            <a:r>
              <a:rPr lang="el-GR" sz="12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Action aims at the digital transformation of very small, small and medium - sized enterprises. </a:t>
            </a:r>
          </a:p>
          <a:p>
            <a:pPr algn="just"/>
            <a:endParaRPr lang="el-GR" sz="12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investment’s total budget is </a:t>
            </a:r>
            <a:r>
              <a:rPr lang="en-US" sz="12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119.189,73 </a:t>
            </a: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€ out of which </a:t>
            </a:r>
            <a:r>
              <a:rPr lang="en-US" sz="12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59.594,85 </a:t>
            </a: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€  is public expenditure. The Action is co-financed by Greece and the European Union - European Regional Development Fund.</a:t>
            </a:r>
          </a:p>
          <a:p>
            <a:pPr algn="just"/>
            <a:endParaRPr lang="en-US" sz="12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en-US" sz="12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5 - TextBox"/>
          <p:cNvSpPr txBox="1"/>
          <p:nvPr/>
        </p:nvSpPr>
        <p:spPr>
          <a:xfrm>
            <a:off x="820292" y="5389135"/>
            <a:ext cx="9217024" cy="57477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approved </a:t>
            </a:r>
            <a:r>
              <a:rPr lang="en-US" sz="1200" b="1" dirty="0" err="1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subsidised</a:t>
            </a:r>
            <a:r>
              <a:rPr lang="en-US" sz="12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Business Plan includes investments in the following categories:</a:t>
            </a:r>
          </a:p>
          <a:p>
            <a:pPr>
              <a:lnSpc>
                <a:spcPct val="150000"/>
              </a:lnSpc>
            </a:pPr>
            <a:endParaRPr lang="el-GR" sz="12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57150" indent="-228600"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Procurement and installation of ICT equipment </a:t>
            </a:r>
          </a:p>
          <a:p>
            <a:pPr marL="57150" indent="-228600">
              <a:buFont typeface="Wingdings" panose="05000000000000000000" pitchFamily="2" charset="2"/>
              <a:buChar char="ü"/>
            </a:pPr>
            <a:endParaRPr lang="en-US" sz="12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57150" indent="-228600"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Software  for office applications, web development, e-shop services etc. </a:t>
            </a:r>
          </a:p>
          <a:p>
            <a:pPr marL="57150" indent="-228600">
              <a:buFont typeface="Wingdings" panose="05000000000000000000" pitchFamily="2" charset="2"/>
              <a:buChar char="ü"/>
            </a:pPr>
            <a:endParaRPr lang="en-US" sz="12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57150" indent="-228600"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Digital services </a:t>
            </a: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Digital advertising</a:t>
            </a: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 –security certifications</a:t>
            </a: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data entry and transfer etc.</a:t>
            </a: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endParaRPr lang="en-US" sz="12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57150" indent="-228600">
              <a:buFont typeface="Wingdings" panose="05000000000000000000" pitchFamily="2" charset="2"/>
              <a:buChar char="ü"/>
            </a:pPr>
            <a:endParaRPr lang="en-US" sz="12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57150" indent="-228600"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Wage costs for new personnel</a:t>
            </a:r>
          </a:p>
          <a:p>
            <a:pPr>
              <a:lnSpc>
                <a:spcPct val="150000"/>
              </a:lnSpc>
            </a:pPr>
            <a:endParaRPr lang="el-GR" sz="9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>
              <a:lnSpc>
                <a:spcPct val="150000"/>
              </a:lnSpc>
            </a:pPr>
            <a:r>
              <a:rPr lang="en-US" sz="12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Through the participation in the Action, the enterprise achieved:</a:t>
            </a:r>
          </a:p>
          <a:p>
            <a:pPr lvl="0">
              <a:lnSpc>
                <a:spcPct val="200000"/>
              </a:lnSpc>
              <a:buFont typeface="Wingdings" pitchFamily="2" charset="2"/>
              <a:buChar char="ü"/>
            </a:pP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Competitiveness improvement </a:t>
            </a:r>
          </a:p>
          <a:p>
            <a:pPr lvl="0">
              <a:lnSpc>
                <a:spcPct val="200000"/>
              </a:lnSpc>
              <a:buFont typeface="Wingdings" pitchFamily="2" charset="2"/>
              <a:buChar char="ü"/>
            </a:pP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Increase of profitability  </a:t>
            </a:r>
          </a:p>
          <a:p>
            <a:pPr lvl="0">
              <a:lnSpc>
                <a:spcPct val="200000"/>
              </a:lnSpc>
              <a:buFont typeface="Wingdings" pitchFamily="2" charset="2"/>
              <a:buChar char="ü"/>
            </a:pP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Reinforcement of an extrovert business profile </a:t>
            </a:r>
          </a:p>
          <a:p>
            <a:pPr lvl="0">
              <a:lnSpc>
                <a:spcPct val="200000"/>
              </a:lnSpc>
              <a:buFont typeface="Wingdings" pitchFamily="2" charset="2"/>
              <a:buChar char="ü"/>
            </a:pP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Enhancement of entrepreneurship</a:t>
            </a:r>
          </a:p>
          <a:p>
            <a:pPr lvl="0">
              <a:lnSpc>
                <a:spcPct val="200000"/>
              </a:lnSpc>
              <a:buFont typeface="Wingdings" pitchFamily="2" charset="2"/>
              <a:buChar char="ü"/>
            </a:pP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Creation /maintenance of high quality job positions</a:t>
            </a:r>
          </a:p>
          <a:p>
            <a:pPr lvl="0">
              <a:lnSpc>
                <a:spcPct val="200000"/>
              </a:lnSpc>
              <a:buFont typeface="Wingdings" pitchFamily="2" charset="2"/>
              <a:buChar char="ü"/>
            </a:pP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Other …………………………………………………………</a:t>
            </a:r>
          </a:p>
          <a:p>
            <a:pPr lvl="0">
              <a:lnSpc>
                <a:spcPct val="200000"/>
              </a:lnSpc>
            </a:pPr>
            <a:endParaRPr lang="en-US" sz="12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>
              <a:lnSpc>
                <a:spcPct val="200000"/>
              </a:lnSpc>
            </a:pP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support of </a:t>
            </a:r>
            <a:r>
              <a:rPr lang="en-US" sz="1200" dirty="0" err="1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EPAnEK</a:t>
            </a: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proved beneficial, not only for the enterprise but also for the competitiveness of the national as well as the local economy.</a:t>
            </a:r>
            <a:endParaRPr lang="el-GR" sz="12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558</TotalTime>
  <Words>201</Words>
  <Application>Microsoft Office PowerPoint</Application>
  <PresentationFormat>Προσαρμογή</PresentationFormat>
  <Paragraphs>23</Paragraphs>
  <Slides>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</vt:i4>
      </vt:variant>
    </vt:vector>
  </HeadingPairs>
  <TitlesOfParts>
    <vt:vector size="6" baseType="lpstr">
      <vt:lpstr>Arial</vt:lpstr>
      <vt:lpstr>Calibri</vt:lpstr>
      <vt:lpstr>Verdana</vt:lpstr>
      <vt:lpstr>Wingdings</vt:lpstr>
      <vt:lpstr>Θέμα του Office</vt:lpstr>
      <vt:lpstr>Παρουσίαση του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Sotiris Katselos</dc:creator>
  <cp:lastModifiedBy>user</cp:lastModifiedBy>
  <cp:revision>64</cp:revision>
  <dcterms:created xsi:type="dcterms:W3CDTF">2018-02-13T12:16:57Z</dcterms:created>
  <dcterms:modified xsi:type="dcterms:W3CDTF">2021-09-23T08:05:31Z</dcterms:modified>
</cp:coreProperties>
</file>